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包图小白体" charset="1" panose="02010601030101010101"/>
      <p:regular r:id="rId10"/>
    </p:embeddedFont>
    <p:embeddedFont>
      <p:font typeface="字由点字奇妙体" charset="1" panose="00020600040101010101"/>
      <p:regular r:id="rId11"/>
    </p:embeddedFont>
    <p:embeddedFont>
      <p:font typeface="思源黑体" charset="1" panose="020B0500000000000000"/>
      <p:regular r:id="rId12"/>
    </p:embeddedFont>
    <p:embeddedFont>
      <p:font typeface="思源黑体 Bold" charset="1" panose="020B0600000000000000"/>
      <p:regular r:id="rId13"/>
    </p:embeddedFont>
    <p:embeddedFont>
      <p:font typeface="思源黑体-超粗体" charset="1" panose="020B0A00000000000000"/>
      <p:regular r:id="rId14"/>
    </p:embeddedFont>
    <p:embeddedFont>
      <p:font typeface="思源黑体-细体" charset="1" panose="020B0200000000000000"/>
      <p:regular r:id="rId15"/>
    </p:embeddedFont>
    <p:embeddedFont>
      <p:font typeface="思源黑体-细体 Bold" charset="1" panose="020B0300000000000000"/>
      <p:regular r:id="rId16"/>
    </p:embeddedFont>
    <p:embeddedFont>
      <p:font typeface="站酷酷黑体" charset="1" panose="02010600030101010101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  <p:embeddedFont>
      <p:font typeface="Gulfs Display" charset="1" panose="00000500000000000000"/>
      <p:regular r:id="rId22"/>
    </p:embeddedFont>
    <p:embeddedFont>
      <p:font typeface="Gulfs Display Italic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51.jpeg" Type="http://schemas.openxmlformats.org/officeDocument/2006/relationships/image"/><Relationship Id="rId3" Target="../media/image52.jpeg" Type="http://schemas.openxmlformats.org/officeDocument/2006/relationships/image"/><Relationship Id="rId4" Target="../media/image53.jpeg" Type="http://schemas.openxmlformats.org/officeDocument/2006/relationships/image"/><Relationship Id="rId5" Target="../media/image54.jpe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4.pn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67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gi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jpe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797428"/>
            <a:ext cx="18288000" cy="2489572"/>
            <a:chOff x="0" y="0"/>
            <a:chExt cx="24384000" cy="3319429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4384000" cy="331942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05290" y="1241424"/>
              <a:ext cx="12078907" cy="769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spc="210">
                  <a:solidFill>
                    <a:srgbClr val="000000"/>
                  </a:solidFill>
                  <a:ea typeface="思源黑体"/>
                </a:rPr>
                <a:t>汇报人：技术超车debug队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97379"/>
            <a:ext cx="10182129" cy="5439488"/>
            <a:chOff x="0" y="0"/>
            <a:chExt cx="13576172" cy="725265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56651"/>
              <a:ext cx="13576172" cy="609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0"/>
                </a:lnSpc>
              </a:pPr>
              <a:r>
                <a:rPr lang="en-US" sz="15000" spc="900">
                  <a:solidFill>
                    <a:srgbClr val="000000"/>
                  </a:solidFill>
                  <a:latin typeface="思源黑体-超粗体"/>
                </a:rPr>
                <a:t>KEMAPLE  商城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3576172" cy="908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9"/>
                </a:lnSpc>
              </a:pPr>
              <a:r>
                <a:rPr lang="en-US" sz="4099" spc="127">
                  <a:solidFill>
                    <a:srgbClr val="000000"/>
                  </a:solidFill>
                  <a:latin typeface="DM Sans Bold"/>
                </a:rPr>
                <a:t>Shop of Kemaple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82233" y="1028700"/>
            <a:ext cx="2500407" cy="45867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01381" y="3507794"/>
            <a:ext cx="2295036" cy="224079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48899" y="2109122"/>
            <a:ext cx="2656623" cy="350631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484547">
            <a:off x="15146693" y="4940920"/>
            <a:ext cx="2517660" cy="8239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18788" y="5615434"/>
            <a:ext cx="4586734" cy="364286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45055" y="1174825"/>
            <a:ext cx="732156" cy="732156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5356315" y="5143500"/>
            <a:ext cx="3787685" cy="2705055"/>
            <a:chOff x="0" y="0"/>
            <a:chExt cx="5050247" cy="3606740"/>
          </a:xfrm>
        </p:grpSpPr>
        <p:sp>
          <p:nvSpPr>
            <p:cNvPr name="TextBox 15" id="15"/>
            <p:cNvSpPr txBox="true"/>
            <p:nvPr/>
          </p:nvSpPr>
          <p:spPr>
            <a:xfrm rot="-121473">
              <a:off x="1118731" y="50025"/>
              <a:ext cx="3921297" cy="648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0"/>
                </a:lnSpc>
              </a:pPr>
              <a:r>
                <a:rPr lang="en-US" sz="3128">
                  <a:solidFill>
                    <a:srgbClr val="966030"/>
                  </a:solidFill>
                  <a:ea typeface="字由点字奇妙体"/>
                </a:rPr>
                <a:t>汤钟慧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121473">
              <a:off x="1118731" y="1300060"/>
              <a:ext cx="3921297" cy="648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0"/>
                </a:lnSpc>
              </a:pPr>
              <a:r>
                <a:rPr lang="en-US" sz="3128">
                  <a:solidFill>
                    <a:srgbClr val="966030"/>
                  </a:solidFill>
                  <a:ea typeface="字由点字奇妙体"/>
                </a:rPr>
                <a:t>童陆</a:t>
              </a:r>
            </a:p>
          </p:txBody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17909">
              <a:off x="11101" y="213452"/>
              <a:ext cx="684904" cy="659194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34618">
              <a:off x="60153" y="1463487"/>
              <a:ext cx="684904" cy="659194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46392">
              <a:off x="109204" y="2713523"/>
              <a:ext cx="684904" cy="659194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-121473">
              <a:off x="1118731" y="2550095"/>
              <a:ext cx="3921297" cy="648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0"/>
                </a:lnSpc>
              </a:pPr>
              <a:r>
                <a:rPr lang="en-US" sz="3128">
                  <a:solidFill>
                    <a:srgbClr val="966030"/>
                  </a:solidFill>
                  <a:ea typeface="字由点字奇妙体"/>
                </a:rPr>
                <a:t>杜奇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-230833">
              <a:off x="1019656" y="605622"/>
              <a:ext cx="2906789" cy="365980"/>
              <a:chOff x="0" y="0"/>
              <a:chExt cx="4539123" cy="5715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255270"/>
                <a:ext cx="4539123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4539123">
                    <a:moveTo>
                      <a:pt x="424829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539123" y="69850"/>
                    </a:lnTo>
                    <a:lnTo>
                      <a:pt x="4539123" y="0"/>
                    </a:lnTo>
                    <a:close/>
                  </a:path>
                </a:pathLst>
              </a:custGeom>
              <a:solidFill>
                <a:srgbClr val="FFC545"/>
              </a:solidFill>
            </p:spPr>
          </p:sp>
        </p:grpSp>
        <p:grpSp>
          <p:nvGrpSpPr>
            <p:cNvPr name="Group 23" id="23"/>
            <p:cNvGrpSpPr/>
            <p:nvPr/>
          </p:nvGrpSpPr>
          <p:grpSpPr>
            <a:xfrm rot="-230833">
              <a:off x="1019656" y="1874638"/>
              <a:ext cx="2906789" cy="365980"/>
              <a:chOff x="0" y="0"/>
              <a:chExt cx="4539123" cy="5715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0" y="255270"/>
                <a:ext cx="4539123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4539123">
                    <a:moveTo>
                      <a:pt x="424829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539123" y="69850"/>
                    </a:lnTo>
                    <a:lnTo>
                      <a:pt x="4539123" y="0"/>
                    </a:lnTo>
                    <a:close/>
                  </a:path>
                </a:pathLst>
              </a:custGeom>
              <a:solidFill>
                <a:srgbClr val="FFC545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-230833">
              <a:off x="1019656" y="3143654"/>
              <a:ext cx="2906789" cy="365980"/>
              <a:chOff x="0" y="0"/>
              <a:chExt cx="4539123" cy="5715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255270"/>
                <a:ext cx="4539123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4539123">
                    <a:moveTo>
                      <a:pt x="424829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539123" y="69850"/>
                    </a:lnTo>
                    <a:lnTo>
                      <a:pt x="4539123" y="0"/>
                    </a:lnTo>
                    <a:close/>
                  </a:path>
                </a:pathLst>
              </a:custGeom>
              <a:solidFill>
                <a:srgbClr val="FFC545"/>
              </a:solid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8313668" y="6631731"/>
            <a:ext cx="3804722" cy="805136"/>
            <a:chOff x="0" y="0"/>
            <a:chExt cx="5072963" cy="1073515"/>
          </a:xfrm>
        </p:grpSpPr>
        <p:sp>
          <p:nvSpPr>
            <p:cNvPr name="TextBox 28" id="28"/>
            <p:cNvSpPr txBox="true"/>
            <p:nvPr/>
          </p:nvSpPr>
          <p:spPr>
            <a:xfrm rot="-121473">
              <a:off x="1123765" y="50336"/>
              <a:ext cx="3938935" cy="650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7"/>
                </a:lnSpc>
              </a:pPr>
              <a:r>
                <a:rPr lang="en-US" sz="3142">
                  <a:solidFill>
                    <a:srgbClr val="966030"/>
                  </a:solidFill>
                  <a:ea typeface="字由点字奇妙体"/>
                </a:rPr>
                <a:t>刘雅婷</a:t>
              </a:r>
            </a:p>
          </p:txBody>
        </p:sp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17909">
              <a:off x="11151" y="214413"/>
              <a:ext cx="687984" cy="662159"/>
            </a:xfrm>
            <a:prstGeom prst="rect">
              <a:avLst/>
            </a:prstGeom>
          </p:spPr>
        </p:pic>
        <p:grpSp>
          <p:nvGrpSpPr>
            <p:cNvPr name="Group 30" id="30"/>
            <p:cNvGrpSpPr/>
            <p:nvPr/>
          </p:nvGrpSpPr>
          <p:grpSpPr>
            <a:xfrm rot="-230833">
              <a:off x="1024243" y="608346"/>
              <a:ext cx="2919863" cy="367626"/>
              <a:chOff x="0" y="0"/>
              <a:chExt cx="4539123" cy="5715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255270"/>
                <a:ext cx="4539123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4539123">
                    <a:moveTo>
                      <a:pt x="424829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539123" y="69850"/>
                    </a:lnTo>
                    <a:lnTo>
                      <a:pt x="4539123" y="0"/>
                    </a:lnTo>
                    <a:close/>
                  </a:path>
                </a:pathLst>
              </a:custGeom>
              <a:solidFill>
                <a:srgbClr val="FFC545"/>
              </a:solidFill>
            </p:spPr>
          </p:sp>
        </p:grpSp>
      </p:grpSp>
      <p:grpSp>
        <p:nvGrpSpPr>
          <p:cNvPr name="Group 32" id="32"/>
          <p:cNvGrpSpPr/>
          <p:nvPr/>
        </p:nvGrpSpPr>
        <p:grpSpPr>
          <a:xfrm rot="0">
            <a:off x="8313668" y="5615434"/>
            <a:ext cx="3804722" cy="805136"/>
            <a:chOff x="0" y="0"/>
            <a:chExt cx="5072963" cy="1073515"/>
          </a:xfrm>
        </p:grpSpPr>
        <p:sp>
          <p:nvSpPr>
            <p:cNvPr name="TextBox 33" id="33"/>
            <p:cNvSpPr txBox="true"/>
            <p:nvPr/>
          </p:nvSpPr>
          <p:spPr>
            <a:xfrm rot="-121473">
              <a:off x="1123765" y="50336"/>
              <a:ext cx="3938935" cy="650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7"/>
                </a:lnSpc>
              </a:pPr>
              <a:r>
                <a:rPr lang="en-US" sz="3142">
                  <a:solidFill>
                    <a:srgbClr val="966030"/>
                  </a:solidFill>
                  <a:ea typeface="字由点字奇妙体"/>
                </a:rPr>
                <a:t>谢昌星</a:t>
              </a:r>
            </a:p>
          </p:txBody>
        </p:sp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17909">
              <a:off x="11151" y="214413"/>
              <a:ext cx="687984" cy="662159"/>
            </a:xfrm>
            <a:prstGeom prst="rect">
              <a:avLst/>
            </a:prstGeom>
          </p:spPr>
        </p:pic>
        <p:grpSp>
          <p:nvGrpSpPr>
            <p:cNvPr name="Group 35" id="35"/>
            <p:cNvGrpSpPr/>
            <p:nvPr/>
          </p:nvGrpSpPr>
          <p:grpSpPr>
            <a:xfrm rot="-230833">
              <a:off x="1024243" y="608346"/>
              <a:ext cx="2919863" cy="367626"/>
              <a:chOff x="0" y="0"/>
              <a:chExt cx="4539123" cy="571500"/>
            </a:xfrm>
          </p:grpSpPr>
          <p:sp>
            <p:nvSpPr>
              <p:cNvPr name="Freeform 36" id="36"/>
              <p:cNvSpPr/>
              <p:nvPr/>
            </p:nvSpPr>
            <p:spPr>
              <a:xfrm>
                <a:off x="0" y="255270"/>
                <a:ext cx="4539123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4539123">
                    <a:moveTo>
                      <a:pt x="424829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4539123" y="69850"/>
                    </a:lnTo>
                    <a:lnTo>
                      <a:pt x="4539123" y="0"/>
                    </a:lnTo>
                    <a:close/>
                  </a:path>
                </a:pathLst>
              </a:custGeom>
              <a:solidFill>
                <a:srgbClr val="FFC545"/>
              </a:solidFill>
            </p:spPr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32234" y="0"/>
            <a:ext cx="5355766" cy="10287000"/>
            <a:chOff x="0" y="0"/>
            <a:chExt cx="714102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9272" t="0" r="24772" b="7920"/>
            <a:stretch>
              <a:fillRect/>
            </a:stretch>
          </p:blipFill>
          <p:spPr>
            <a:xfrm>
              <a:off x="0" y="0"/>
              <a:ext cx="2380341" cy="9144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952" t="0" r="10952" b="0"/>
            <a:stretch>
              <a:fillRect/>
            </a:stretch>
          </p:blipFill>
          <p:spPr>
            <a:xfrm>
              <a:off x="2380341" y="0"/>
              <a:ext cx="4760681" cy="9144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7317" r="0" b="7317"/>
            <a:stretch>
              <a:fillRect/>
            </a:stretch>
          </p:blipFill>
          <p:spPr>
            <a:xfrm>
              <a:off x="0" y="9144000"/>
              <a:ext cx="3570511" cy="45720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7317" r="0" b="7317"/>
            <a:stretch>
              <a:fillRect/>
            </a:stretch>
          </p:blipFill>
          <p:spPr>
            <a:xfrm>
              <a:off x="3570511" y="9144000"/>
              <a:ext cx="3570511" cy="4572000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rot="0">
            <a:off x="1028700" y="2412046"/>
            <a:ext cx="10507783" cy="6846254"/>
          </a:xfrm>
          <a:prstGeom prst="rect">
            <a:avLst/>
          </a:prstGeom>
          <a:solidFill>
            <a:srgbClr val="A4DB82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34249" y="7178302"/>
            <a:ext cx="3208394" cy="310869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90600"/>
            <a:ext cx="3147755" cy="4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0905" y="3081868"/>
            <a:ext cx="4151793" cy="72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300">
                <a:solidFill>
                  <a:srgbClr val="000000"/>
                </a:solidFill>
                <a:ea typeface="思源黑体-超粗体 Bold"/>
              </a:rPr>
              <a:t>数据库建立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6420" y="2149766"/>
            <a:ext cx="524559" cy="52455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1609">
            <a:off x="-156907" y="9110488"/>
            <a:ext cx="2371214" cy="77603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31270" y="4693698"/>
            <a:ext cx="8592575" cy="419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ea typeface="DM Sans Bold"/>
              </a:rPr>
              <a:t>详细设计</a:t>
            </a:r>
          </a:p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ea typeface="DM Sans Bold"/>
              </a:rPr>
              <a:t>使用Mariadb建立一个数据库，建立表，如下:</a:t>
            </a:r>
          </a:p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DM Sans Bold"/>
              </a:rPr>
              <a:t>1)USER:用户表,用来存储用户信息</a:t>
            </a:r>
          </a:p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DM Sans Bold"/>
              </a:rPr>
              <a:t>(用户id,用户名，密码）</a:t>
            </a:r>
          </a:p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DM Sans Bold"/>
              </a:rPr>
              <a:t>2) CATEGORY:商品类别表,存储商品类别(商品id,商品名字,类别id)</a:t>
            </a:r>
          </a:p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DM Sans Bold"/>
              </a:rPr>
              <a:t>3) Banner:图片表,用来存储图片(图片id,图片路径url)</a:t>
            </a:r>
          </a:p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DM Sans Bold"/>
              </a:rPr>
              <a:t>4)PRODUCT:商品表,用来存储商品</a:t>
            </a:r>
          </a:p>
          <a:p>
            <a:pPr>
              <a:lnSpc>
                <a:spcPts val="3726"/>
              </a:lnSpc>
              <a:spcBef>
                <a:spcPct val="0"/>
              </a:spcBef>
            </a:pPr>
            <a:r>
              <a:rPr lang="en-US" sz="2866">
                <a:solidFill>
                  <a:srgbClr val="000000"/>
                </a:solidFill>
                <a:latin typeface="DM Sans Bold"/>
              </a:rPr>
              <a:t>(商品id,商品名,商品图片路径,商品图片)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73879" y="6780163"/>
            <a:ext cx="2985159" cy="35068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4790">
            <a:off x="15937463" y="8777741"/>
            <a:ext cx="2936752" cy="96111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1046" r="0" b="32261"/>
          <a:stretch>
            <a:fillRect/>
          </a:stretch>
        </p:blipFill>
        <p:spPr>
          <a:xfrm flipH="false" flipV="false" rot="0">
            <a:off x="0" y="1665740"/>
            <a:ext cx="18288000" cy="511442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32587" y="2449537"/>
            <a:ext cx="1038592" cy="1183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29584" y="5142442"/>
            <a:ext cx="9391131" cy="35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77845" y="198052"/>
            <a:ext cx="10442871" cy="4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6971" y="7670433"/>
            <a:ext cx="7444911" cy="106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9"/>
              </a:lnSpc>
            </a:pPr>
            <a:r>
              <a:rPr lang="en-US" sz="6320">
                <a:solidFill>
                  <a:srgbClr val="000000"/>
                </a:solidFill>
                <a:ea typeface="包图小白体"/>
              </a:rPr>
              <a:t>数据库连接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56613" y="2501239"/>
            <a:ext cx="1187387" cy="345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1870">
                <a:solidFill>
                  <a:srgbClr val="000000"/>
                </a:solidFill>
                <a:ea typeface="站酷酷黑体"/>
              </a:rPr>
              <a:t>数据库名称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A2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424360" y="4677848"/>
            <a:ext cx="11439280" cy="3035264"/>
            <a:chOff x="0" y="0"/>
            <a:chExt cx="15252373" cy="40470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5252373" cy="1947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300">
                  <a:solidFill>
                    <a:srgbClr val="000000"/>
                  </a:solidFill>
                  <a:latin typeface="Gulfs Display"/>
                </a:rPr>
                <a:t>PART 04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09234"/>
              <a:ext cx="15252373" cy="1937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成果汇报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111545" y="676327"/>
            <a:ext cx="3147755" cy="99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Research </a:t>
            </a:r>
          </a:p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Results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87978" y="1297491"/>
            <a:ext cx="2570705" cy="22437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8528" y="451374"/>
            <a:ext cx="2851208" cy="354916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8528" y="5414478"/>
            <a:ext cx="781003" cy="78100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231382">
            <a:off x="2782963" y="8087513"/>
            <a:ext cx="2371214" cy="77603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true" rot="7747312">
            <a:off x="15942783" y="8408373"/>
            <a:ext cx="2187816" cy="831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549239" cy="10287000"/>
          </a:xfrm>
          <a:prstGeom prst="rect">
            <a:avLst/>
          </a:prstGeom>
          <a:solidFill>
            <a:srgbClr val="A4DB82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6420" y="2149766"/>
            <a:ext cx="524559" cy="5245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1609">
            <a:off x="-156907" y="9110488"/>
            <a:ext cx="2371214" cy="77603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3553585"/>
            <a:ext cx="10507783" cy="538270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288000" y="6389806"/>
            <a:ext cx="3208394" cy="31086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42321" y="5745153"/>
            <a:ext cx="1674611" cy="449285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990600"/>
            <a:ext cx="3147755" cy="4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5670" y="2712425"/>
            <a:ext cx="4151793" cy="72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spc="300">
                <a:solidFill>
                  <a:srgbClr val="000000"/>
                </a:solidFill>
                <a:ea typeface="思源黑体-超粗体 Bold"/>
              </a:rPr>
              <a:t>登录界面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072402" y="5143500"/>
            <a:ext cx="1960128" cy="52588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23811" y="6012040"/>
            <a:ext cx="1636040" cy="16360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509555"/>
            <a:ext cx="2777445" cy="27774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59851" y="7029194"/>
            <a:ext cx="2941691" cy="35020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82936" y="5664279"/>
            <a:ext cx="695522" cy="6955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457986">
            <a:off x="6148311" y="7728593"/>
            <a:ext cx="1748671" cy="5722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/>
          <a:srcRect l="345" t="0" r="345" b="0"/>
          <a:stretch>
            <a:fillRect/>
          </a:stretch>
        </p:blipFill>
        <p:spPr>
          <a:xfrm flipH="false" flipV="false" rot="0">
            <a:off x="7986242" y="0"/>
            <a:ext cx="9961699" cy="1039228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1028700"/>
            <a:ext cx="7867917" cy="1824740"/>
            <a:chOff x="0" y="0"/>
            <a:chExt cx="10490556" cy="243298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73677"/>
              <a:ext cx="10490556" cy="1259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6500" spc="390">
                  <a:solidFill>
                    <a:srgbClr val="000000"/>
                  </a:solidFill>
                  <a:ea typeface="思源黑体-超粗体"/>
                </a:rPr>
                <a:t>商城首页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0490556" cy="647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PART 04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91305" y="3628482"/>
            <a:ext cx="5667995" cy="66585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4790">
            <a:off x="15555954" y="8777741"/>
            <a:ext cx="2936752" cy="96111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2220176"/>
            <a:ext cx="11273879" cy="832315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1273879" y="0"/>
            <a:ext cx="10442871" cy="2235160"/>
            <a:chOff x="0" y="0"/>
            <a:chExt cx="13923827" cy="29802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42512"/>
              <a:ext cx="13923827" cy="1937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商品详情页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3923827" cy="647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PART 04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682883" cy="11102951"/>
          </a:xfrm>
          <a:prstGeom prst="rect">
            <a:avLst/>
          </a:prstGeom>
          <a:solidFill>
            <a:srgbClr val="FDA258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23302" y="2032531"/>
            <a:ext cx="11564698" cy="82544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9874">
            <a:off x="14921230" y="597674"/>
            <a:ext cx="3163248" cy="19893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314277" y="2536045"/>
            <a:ext cx="7868990" cy="775095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0" y="536565"/>
            <a:ext cx="8438034" cy="14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000000"/>
                </a:solidFill>
                <a:ea typeface="思源黑体-超粗体"/>
              </a:rPr>
              <a:t>后台分类管理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5135" y="184158"/>
            <a:ext cx="3147755" cy="4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4439" y="706129"/>
            <a:ext cx="14890559" cy="14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000000"/>
                </a:solidFill>
                <a:latin typeface="思源黑体-超粗体"/>
              </a:rPr>
              <a:t>KEMAPLE商城项目总结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46497" y="990600"/>
            <a:ext cx="2212803" cy="49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14350" y="2739108"/>
            <a:ext cx="17259300" cy="6768816"/>
            <a:chOff x="0" y="0"/>
            <a:chExt cx="23012400" cy="9025089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23012400" cy="9025089"/>
            </a:xfrm>
            <a:prstGeom prst="rect">
              <a:avLst/>
            </a:prstGeom>
            <a:solidFill>
              <a:srgbClr val="9C97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882240" y="2162214"/>
              <a:ext cx="19247920" cy="6136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2337" indent="-321169" lvl="1">
                <a:lnSpc>
                  <a:spcPts val="4165"/>
                </a:lnSpc>
                <a:buFont typeface="Arial"/>
                <a:buChar char="•"/>
              </a:pPr>
              <a:r>
                <a:rPr lang="en-US" sz="2975">
                  <a:solidFill>
                    <a:srgbClr val="FFFFFF"/>
                  </a:solidFill>
                  <a:ea typeface="思源黑体"/>
                </a:rPr>
                <a:t>通过网上商城这个实战项目的开发，不仅了解到了一个项目的业务逻辑，而且掌握了实现相关业务功能的方法。</a:t>
              </a:r>
            </a:p>
            <a:p>
              <a:pPr algn="just" marL="642337" indent="-321169" lvl="1">
                <a:lnSpc>
                  <a:spcPts val="4165"/>
                </a:lnSpc>
                <a:buFont typeface="Arial"/>
                <a:buChar char="•"/>
              </a:pPr>
              <a:r>
                <a:rPr lang="en-US" sz="2975">
                  <a:solidFill>
                    <a:srgbClr val="FFFFFF"/>
                  </a:solidFill>
                  <a:ea typeface="思源黑体"/>
                </a:rPr>
                <a:t>通过这个实战项目，了解到了模块化开发项目的基础结构的搭建，以及项目文件的管理方式。</a:t>
              </a:r>
            </a:p>
            <a:p>
              <a:pPr algn="just" marL="642337" indent="-321169" lvl="1">
                <a:lnSpc>
                  <a:spcPts val="4165"/>
                </a:lnSpc>
                <a:buFont typeface="Arial"/>
                <a:buChar char="•"/>
              </a:pPr>
              <a:r>
                <a:rPr lang="en-US" sz="2975">
                  <a:solidFill>
                    <a:srgbClr val="FFFFFF"/>
                  </a:solidFill>
                  <a:ea typeface="思源黑体"/>
                </a:rPr>
                <a:t>通过这个实战项目，运用封装的接口api文档实现客户端服务器之间的交互知识。</a:t>
              </a:r>
            </a:p>
            <a:p>
              <a:pPr algn="just" marL="642337" indent="-321169" lvl="1">
                <a:lnSpc>
                  <a:spcPts val="4165"/>
                </a:lnSpc>
                <a:buFont typeface="Arial"/>
                <a:buChar char="•"/>
              </a:pPr>
              <a:r>
                <a:rPr lang="en-US" sz="2975">
                  <a:solidFill>
                    <a:srgbClr val="FFFFFF"/>
                  </a:solidFill>
                  <a:ea typeface="思源黑体"/>
                </a:rPr>
                <a:t>通过封装的axios实例对象与方法，向服务器请求数据，然后渲染页面。</a:t>
              </a:r>
            </a:p>
            <a:p>
              <a:pPr algn="just" marL="642337" indent="-321169" lvl="1">
                <a:lnSpc>
                  <a:spcPts val="4165"/>
                </a:lnSpc>
                <a:buFont typeface="Arial"/>
                <a:buChar char="•"/>
              </a:pPr>
              <a:r>
                <a:rPr lang="en-US" sz="2975">
                  <a:solidFill>
                    <a:srgbClr val="FFFFFF"/>
                  </a:solidFill>
                  <a:ea typeface="思源黑体"/>
                </a:rPr>
                <a:t>通过运用localStorage本地储存的相关知识，实现了页面之间的交互传值。</a:t>
              </a:r>
            </a:p>
            <a:p>
              <a:pPr algn="just" marL="642337" indent="-321169" lvl="1">
                <a:lnSpc>
                  <a:spcPts val="4165"/>
                </a:lnSpc>
                <a:buFont typeface="Arial"/>
                <a:buChar char="•"/>
              </a:pPr>
              <a:r>
                <a:rPr lang="en-US" sz="2975">
                  <a:solidFill>
                    <a:srgbClr val="FFFFFF"/>
                  </a:solidFill>
                  <a:ea typeface="思源黑体"/>
                </a:rPr>
                <a:t>通过编写轮播图、导航栏等组件，封装函数实现页面的开发。</a:t>
              </a:r>
            </a:p>
            <a:p>
              <a:pPr algn="just">
                <a:lnSpc>
                  <a:spcPts val="3465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4439" y="2138036"/>
            <a:ext cx="2570705" cy="22437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6076" y="1861879"/>
            <a:ext cx="3083224" cy="216278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19833" y="2138036"/>
            <a:ext cx="2723162" cy="216278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19135" y="6123516"/>
            <a:ext cx="524559" cy="52455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5307">
            <a:off x="15245613" y="6965856"/>
            <a:ext cx="2818264" cy="92234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true" flipV="true" rot="2978449">
            <a:off x="-41887" y="7845532"/>
            <a:ext cx="1332652" cy="5064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867652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67561" y="4618941"/>
            <a:ext cx="4870557" cy="46393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97316" y="4618941"/>
            <a:ext cx="4106016" cy="46393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86607" y="4618941"/>
            <a:ext cx="4832666" cy="463935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13710" y="5143500"/>
            <a:ext cx="683310" cy="68331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198164" y="3984418"/>
            <a:ext cx="2371214" cy="77603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5018468" y="1574710"/>
            <a:ext cx="8284671" cy="2567209"/>
            <a:chOff x="0" y="0"/>
            <a:chExt cx="11046228" cy="342294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4775"/>
              <a:ext cx="11046228" cy="219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95"/>
                </a:lnSpc>
              </a:pPr>
              <a:r>
                <a:rPr lang="en-US" sz="11359" spc="681">
                  <a:solidFill>
                    <a:srgbClr val="000000"/>
                  </a:solidFill>
                  <a:ea typeface="思源黑体-超粗体"/>
                </a:rPr>
                <a:t>感谢观看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576314"/>
              <a:ext cx="11046228" cy="846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267">
                  <a:solidFill>
                    <a:srgbClr val="000000"/>
                  </a:solidFill>
                  <a:latin typeface="DM Sans Bold"/>
                </a:rPr>
                <a:t>Thank You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true" flipV="true" rot="-8100000">
            <a:off x="14405011" y="1065302"/>
            <a:ext cx="1624204" cy="6171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33826"/>
            <a:ext cx="7939134" cy="1512276"/>
            <a:chOff x="0" y="0"/>
            <a:chExt cx="10585512" cy="2016368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0585512" cy="2016368"/>
            </a:xfrm>
            <a:prstGeom prst="rect">
              <a:avLst/>
            </a:prstGeom>
            <a:solidFill>
              <a:srgbClr val="7DEFF6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94372" y="530876"/>
              <a:ext cx="1508859" cy="983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01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934120" y="540407"/>
              <a:ext cx="6138300" cy="973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 spc="250">
                  <a:solidFill>
                    <a:srgbClr val="000000"/>
                  </a:solidFill>
                  <a:ea typeface="思源黑体"/>
                </a:rPr>
                <a:t>项目背景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4432" y="1028700"/>
            <a:ext cx="2115002" cy="347128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9320166" y="3933830"/>
            <a:ext cx="7939134" cy="1512267"/>
            <a:chOff x="0" y="0"/>
            <a:chExt cx="10585512" cy="2016356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10585512" cy="2016356"/>
            </a:xfrm>
            <a:prstGeom prst="rect">
              <a:avLst/>
            </a:prstGeom>
            <a:solidFill>
              <a:srgbClr val="9C97F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94372" y="530876"/>
              <a:ext cx="1508859" cy="983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03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138406" y="540401"/>
              <a:ext cx="6138300" cy="973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 spc="250">
                  <a:solidFill>
                    <a:srgbClr val="000000"/>
                  </a:solidFill>
                  <a:ea typeface="思源黑体 Bold"/>
                </a:rPr>
                <a:t>项目代码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20166" y="5839929"/>
            <a:ext cx="7939134" cy="1512267"/>
            <a:chOff x="0" y="0"/>
            <a:chExt cx="10585512" cy="2016356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0585512" cy="2016356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94372" y="530876"/>
              <a:ext cx="1508859" cy="983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04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138406" y="540401"/>
              <a:ext cx="6138300" cy="973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 spc="250">
                  <a:solidFill>
                    <a:srgbClr val="000000"/>
                  </a:solidFill>
                  <a:ea typeface="思源黑体"/>
                </a:rPr>
                <a:t>成果展示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5839925"/>
            <a:ext cx="7939134" cy="1512276"/>
            <a:chOff x="0" y="0"/>
            <a:chExt cx="10585512" cy="2016368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10585512" cy="2016368"/>
            </a:xfrm>
            <a:prstGeom prst="rect">
              <a:avLst/>
            </a:prstGeom>
            <a:solidFill>
              <a:srgbClr val="A4DB82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94372" y="530876"/>
              <a:ext cx="1508859" cy="983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02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934120" y="540407"/>
              <a:ext cx="6138300" cy="973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  <a:spcBef>
                  <a:spcPct val="0"/>
                </a:spcBef>
              </a:pPr>
              <a:r>
                <a:rPr lang="en-US" sz="5000" spc="250">
                  <a:solidFill>
                    <a:srgbClr val="000000"/>
                  </a:solidFill>
                  <a:ea typeface="思源黑体 Bold"/>
                </a:rPr>
                <a:t>项目设计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32777" y="7722608"/>
            <a:ext cx="3002970" cy="3071383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65174" y="1904656"/>
            <a:ext cx="524559" cy="524559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028700" y="1028700"/>
            <a:ext cx="6045346" cy="2276471"/>
            <a:chOff x="0" y="0"/>
            <a:chExt cx="8060462" cy="303529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85725"/>
              <a:ext cx="8060462" cy="1937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目录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052114"/>
              <a:ext cx="8060462" cy="983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>
                  <a:solidFill>
                    <a:srgbClr val="000000"/>
                  </a:solidFill>
                  <a:latin typeface="Gulfs Display"/>
                </a:rPr>
                <a:t>CONTENTS</a:t>
              </a: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22402">
            <a:off x="16723531" y="8098971"/>
            <a:ext cx="1748565" cy="5722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62534" y="-36603"/>
            <a:ext cx="3545336" cy="24559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9663" y="1191373"/>
            <a:ext cx="3475760" cy="33242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9163" y="5143500"/>
            <a:ext cx="634464" cy="63446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36194">
            <a:off x="3835868" y="2031331"/>
            <a:ext cx="2371214" cy="77603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895328">
            <a:off x="14633380" y="9558913"/>
            <a:ext cx="2104086" cy="799553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3424360" y="4677328"/>
            <a:ext cx="11439280" cy="3035753"/>
            <a:chOff x="0" y="0"/>
            <a:chExt cx="15252373" cy="40476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6200"/>
              <a:ext cx="15252373" cy="1947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300">
                  <a:solidFill>
                    <a:srgbClr val="000000"/>
                  </a:solidFill>
                  <a:latin typeface="Gulfs Display"/>
                </a:rPr>
                <a:t>PART 01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09970"/>
              <a:ext cx="15252373" cy="1937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项目背景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111545" y="942974"/>
            <a:ext cx="3147755" cy="99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Research Background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450" t="0" r="4874" b="7108"/>
          <a:stretch>
            <a:fillRect/>
          </a:stretch>
        </p:blipFill>
        <p:spPr>
          <a:xfrm flipH="false" flipV="false" rot="0">
            <a:off x="12479655" y="0"/>
            <a:ext cx="5808345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73879" y="6780163"/>
            <a:ext cx="2985159" cy="350683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31009" y="2568183"/>
            <a:ext cx="10442871" cy="2249124"/>
            <a:chOff x="0" y="0"/>
            <a:chExt cx="13923827" cy="2998832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3923827" cy="2998832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63484" y="472502"/>
              <a:ext cx="11362974" cy="60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spc="160">
                  <a:solidFill>
                    <a:srgbClr val="000000"/>
                  </a:solidFill>
                  <a:ea typeface="思源黑体"/>
                </a:rPr>
                <a:t>项目背景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63484" y="1246881"/>
              <a:ext cx="12521509" cy="1447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 Bold"/>
                </a:rPr>
                <a:t>在信息大爆炸的今天，网民越来越多，而网络购物的便捷性也使网购发展愈演愈烈，一个好的购物网站，不仅要具有安全性、可靠性，还要以用户的便捷性为核心，使用户获得良好的购物体验。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1009" y="4817308"/>
            <a:ext cx="10442871" cy="5867823"/>
            <a:chOff x="0" y="0"/>
            <a:chExt cx="13923827" cy="7823765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3923827" cy="782376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563484" y="472502"/>
              <a:ext cx="11362974" cy="600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3200" spc="160">
                  <a:solidFill>
                    <a:srgbClr val="000000"/>
                  </a:solidFill>
                  <a:ea typeface="思源黑体"/>
                </a:rPr>
                <a:t>开发环境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63484" y="1246881"/>
              <a:ext cx="12521509" cy="6272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1.技术要求:SPRING+SPRINGMVC+MYBATIS数据库:MARIADB 10.5.16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 前端框架:jQuery+bootstrap,js,css服务器:tomcat8.5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 Java版本:jdk1.8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 开发工具:IntelliJ IDEA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2.环境搭建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 在IntelliJ IDEA中新建Maven的Webapp项目后，使用Spring MVC框架的步骤如下: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 (1）通过pom.xm1引入jar文件;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 (2）创建Spring MVC的配置文件:在web. xml中配置Servlet，定义DispatcherServlet;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 (3）创建Controller（处理请求的控制器）;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 (4）部署运行。</a:t>
              </a:r>
            </a:p>
            <a:p>
              <a:pPr algn="just">
                <a:lnSpc>
                  <a:spcPts val="2879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94790">
            <a:off x="15937463" y="8777741"/>
            <a:ext cx="2936752" cy="961119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831009" y="332957"/>
            <a:ext cx="10442871" cy="2235164"/>
            <a:chOff x="0" y="0"/>
            <a:chExt cx="13923827" cy="298021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042518"/>
              <a:ext cx="13923827" cy="1937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背景与环境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13923827" cy="647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PART 01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9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33444" y="8486900"/>
            <a:ext cx="1770643" cy="180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68946" y="2965507"/>
            <a:ext cx="1874311" cy="18300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0508" y="3206932"/>
            <a:ext cx="673580" cy="6735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86338">
            <a:off x="8910612" y="6152166"/>
            <a:ext cx="1748388" cy="5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13981" r="2936" b="0"/>
          <a:stretch>
            <a:fillRect/>
          </a:stretch>
        </p:blipFill>
        <p:spPr>
          <a:xfrm flipH="false" flipV="false" rot="0">
            <a:off x="10704244" y="0"/>
            <a:ext cx="3856632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680115" y="3206932"/>
            <a:ext cx="5709226" cy="538865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114425"/>
            <a:ext cx="12078353" cy="14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FFFFFF"/>
                </a:solidFill>
                <a:ea typeface="思源黑体-超粗体"/>
              </a:rPr>
              <a:t>项目文件夹目录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11545" y="942974"/>
            <a:ext cx="3147755" cy="49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PART 01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23811" y="6012040"/>
            <a:ext cx="1636040" cy="16360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509555"/>
            <a:ext cx="2777445" cy="27774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4291" t="0" r="4291" b="0"/>
          <a:stretch>
            <a:fillRect/>
          </a:stretch>
        </p:blipFill>
        <p:spPr>
          <a:xfrm flipH="false" flipV="false" rot="0">
            <a:off x="3479478" y="-2955870"/>
            <a:ext cx="14808522" cy="1619874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82936" y="5664279"/>
            <a:ext cx="695522" cy="6955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59851" y="7029194"/>
            <a:ext cx="2941691" cy="350201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990600"/>
            <a:ext cx="7867917" cy="4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E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424360" y="4677328"/>
            <a:ext cx="11439280" cy="3035753"/>
            <a:chOff x="0" y="0"/>
            <a:chExt cx="15252373" cy="404767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5252373" cy="1947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300">
                  <a:solidFill>
                    <a:srgbClr val="000000"/>
                  </a:solidFill>
                  <a:latin typeface="Gulfs Display"/>
                </a:rPr>
                <a:t>PART 02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09970"/>
              <a:ext cx="15252373" cy="1937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项目设计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32762" y="5316288"/>
            <a:ext cx="3960631" cy="471503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6586" y="933674"/>
            <a:ext cx="4176862" cy="31414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43476" y="4075145"/>
            <a:ext cx="719945" cy="71994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331525">
            <a:off x="10723207" y="2031331"/>
            <a:ext cx="2371214" cy="7760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true" rot="-3999393">
            <a:off x="55125" y="8620889"/>
            <a:ext cx="1947149" cy="7399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65668"/>
            <a:ext cx="6728083" cy="2434458"/>
            <a:chOff x="0" y="0"/>
            <a:chExt cx="8970778" cy="3245944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8970778" cy="3245944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764998" y="672070"/>
              <a:ext cx="7440782" cy="6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9"/>
                </a:lnSpc>
              </a:pPr>
              <a:r>
                <a:rPr lang="en-US" sz="3499" spc="174">
                  <a:solidFill>
                    <a:srgbClr val="000000"/>
                  </a:solidFill>
                  <a:ea typeface="思源黑体"/>
                </a:rPr>
                <a:t>主页（INDEX）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745331" y="1646988"/>
              <a:ext cx="7480115" cy="964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 Bold"/>
                </a:rPr>
                <a:t>柯枫（KEMAPLE）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 Bold"/>
                </a:rPr>
                <a:t>标题 轮播图 表格 图片（元素）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441008"/>
            <a:ext cx="6728083" cy="2434458"/>
            <a:chOff x="0" y="0"/>
            <a:chExt cx="8970778" cy="3245944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8970778" cy="3245944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764998" y="672070"/>
              <a:ext cx="7440782" cy="6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9"/>
                </a:lnSpc>
              </a:pPr>
              <a:r>
                <a:rPr lang="en-US" sz="3499" spc="174">
                  <a:solidFill>
                    <a:srgbClr val="000000"/>
                  </a:solidFill>
                  <a:ea typeface="思源黑体 Bold"/>
                </a:rPr>
                <a:t>后台管理页面（ADMIN）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45331" y="1646988"/>
              <a:ext cx="7480115" cy="964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 Bold"/>
                </a:rPr>
                <a:t>标题 分类导航栏 图片（元素）</a:t>
              </a:r>
            </a:p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-细体 Bold"/>
                </a:rPr>
                <a:t> 实现 增删改查（功能）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99292" y="2965668"/>
            <a:ext cx="6860008" cy="2072588"/>
            <a:chOff x="0" y="0"/>
            <a:chExt cx="9146677" cy="2763451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9146677" cy="2763451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79998" y="672070"/>
              <a:ext cx="7586681" cy="6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9"/>
                </a:lnSpc>
              </a:pPr>
              <a:r>
                <a:rPr lang="en-US" sz="3499" spc="174">
                  <a:solidFill>
                    <a:srgbClr val="000000"/>
                  </a:solidFill>
                  <a:ea typeface="思源黑体 Bold"/>
                </a:rPr>
                <a:t>登录页面（LOGIN）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59946" y="1646988"/>
              <a:ext cx="7626785" cy="482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思源黑体-细体 Bold"/>
                </a:rPr>
                <a:t>用户名  密码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00255" y="1438239"/>
            <a:ext cx="2803256" cy="2108364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0399292" y="6441008"/>
            <a:ext cx="6860008" cy="2434458"/>
            <a:chOff x="0" y="0"/>
            <a:chExt cx="9146677" cy="3245944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9146677" cy="3245944"/>
            </a:xfrm>
            <a:prstGeom prst="rect">
              <a:avLst/>
            </a:prstGeom>
            <a:solidFill>
              <a:srgbClr val="FDD2F5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79998" y="580504"/>
              <a:ext cx="7586681" cy="586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1"/>
                </a:lnSpc>
              </a:pPr>
              <a:r>
                <a:rPr lang="en-US" sz="3047" spc="152">
                  <a:solidFill>
                    <a:srgbClr val="000000"/>
                  </a:solidFill>
                  <a:ea typeface="思源黑体 Bold"/>
                </a:rPr>
                <a:t>连接数据库（名称KM）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59946" y="1433853"/>
              <a:ext cx="7626785" cy="1260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07"/>
                </a:lnSpc>
              </a:pPr>
              <a:r>
                <a:rPr lang="en-US" sz="2089">
                  <a:solidFill>
                    <a:srgbClr val="000000"/>
                  </a:solidFill>
                  <a:ea typeface="思源黑体-细体 Bold"/>
                </a:rPr>
                <a:t>创建数据库，表，属性，字符串类型（后台数据）</a:t>
              </a:r>
            </a:p>
            <a:p>
              <a:pPr algn="just">
                <a:lnSpc>
                  <a:spcPts val="2507"/>
                </a:lnSpc>
              </a:pPr>
              <a:r>
                <a:rPr lang="en-US" sz="2089">
                  <a:solidFill>
                    <a:srgbClr val="000000"/>
                  </a:solidFill>
                  <a:ea typeface="思源黑体-细体 Bold"/>
                </a:rPr>
                <a:t>用户表，商品表，数据表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96394" y="8977936"/>
            <a:ext cx="2376189" cy="130906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28700" y="1114425"/>
            <a:ext cx="8115300" cy="14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spc="600">
                <a:solidFill>
                  <a:srgbClr val="000000"/>
                </a:solidFill>
                <a:ea typeface="思源黑体-超粗体"/>
              </a:rPr>
              <a:t>项目大纲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11545" y="942974"/>
            <a:ext cx="3147755" cy="49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PART 02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69475" y="5321073"/>
            <a:ext cx="605324" cy="60532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-755691" y="5735672"/>
            <a:ext cx="2371214" cy="77603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true" flipV="true" rot="-2895328">
            <a:off x="16592974" y="9005096"/>
            <a:ext cx="1332652" cy="5064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4D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437612" y="1502552"/>
            <a:ext cx="3147755" cy="49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Project code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90032" y="1643982"/>
            <a:ext cx="2347580" cy="252516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3988" y="6594257"/>
            <a:ext cx="3903510" cy="371821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3424360" y="4677848"/>
            <a:ext cx="11439280" cy="3035233"/>
            <a:chOff x="0" y="0"/>
            <a:chExt cx="15252373" cy="404697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15252373" cy="1947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300">
                  <a:solidFill>
                    <a:srgbClr val="000000"/>
                  </a:solidFill>
                  <a:latin typeface="Gulfs Display"/>
                </a:rPr>
                <a:t>PART 03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09276"/>
              <a:ext cx="15252373" cy="1937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00"/>
                </a:lnSpc>
              </a:pPr>
              <a:r>
                <a:rPr lang="en-US" sz="10000" spc="600">
                  <a:solidFill>
                    <a:srgbClr val="000000"/>
                  </a:solidFill>
                  <a:ea typeface="思源黑体-超粗体"/>
                </a:rPr>
                <a:t>项目代码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9354" y="5143500"/>
            <a:ext cx="671098" cy="67109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326005">
            <a:off x="14834226" y="8336789"/>
            <a:ext cx="3825833" cy="125209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61863">
            <a:off x="4000088" y="2102751"/>
            <a:ext cx="1666304" cy="633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DAFQsTIdpHo</dc:identifier>
  <dcterms:modified xsi:type="dcterms:W3CDTF">2011-08-01T06:04:30Z</dcterms:modified>
  <cp:revision>1</cp:revision>
  <dc:title>绿白色卡通校园交流中文演示文稿</dc:title>
</cp:coreProperties>
</file>